
<file path=[Content_Types].xml><?xml version="1.0" encoding="utf-8"?>
<Types xmlns="http://schemas.openxmlformats.org/package/2006/content-types">
  <Default Extension="jpg" ContentType="image/jpeg"/>
  <Default Extension="xml" ContentType="application/xml"/>
  <Default Extension="png" ContentType="image/png"/>
  <Default Extension="rels" ContentType="application/vnd.openxmlformats-package.relationships+xml"/>
  <Default Extension="dat" ContentType="text/plain"/>
  <Override PartName="/ppt/notesSlides/notesSlide2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35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5.xml" ContentType="application/vnd.openxmlformats-officedocument.presentationml.slide+xml"/>
  <Override PartName="/ppt/slides/slide12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3.xml" ContentType="application/vnd.openxmlformats-officedocument.presentationml.slide+xml"/>
  <Override PartName="/ppt/slides/slide16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2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23.xml" ContentType="application/vnd.openxmlformats-officedocument.presentationml.slide+xml"/>
  <Override PartName="/ppt/slides/slide27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6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microsoft.com/office/2006/relationships/txt" Target="/udata/data.dat" Id="Rc17203447f4a4420" 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98" r:id="rId3"/>
    <p:sldMasterId id="2147483699" r:id="rId4"/>
    <p:sldMasterId id="2147483700" r:id="rId5"/>
    <p:sldMasterId id="214748370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20" Type="http://schemas.openxmlformats.org/officeDocument/2006/relationships/slide" Target="slides/slide1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slide" Target="slides/slide32.xml"/><Relationship Id="rId16" Type="http://schemas.openxmlformats.org/officeDocument/2006/relationships/slide" Target="slides/slide9.xml"/><Relationship Id="rId38" Type="http://schemas.openxmlformats.org/officeDocument/2006/relationships/slide" Target="slides/slide31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7bdd75c69_0_1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68" name="Google Shape;368;g27bdd75c69_0_15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29162b3799_5_30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93" name="Google Shape;393;g29162b3799_5_30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9162b3799_30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0" name="Google Shape;410;g29162b3799_3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29162b3799_5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29162b3799_5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29162b3799_5_3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29162b3799_5_3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29162b3799_5_4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g29162b3799_5_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9162b3799_5_2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80" name="Google Shape;480;g29162b3799_5_2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29162b3799_5_2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498" name="Google Shape;498;g29162b3799_5_2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29162b3799_5_4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FFFFF"/>
                </a:highlight>
              </a:rPr>
              <a:t>P(y=i|x) = S(y_{i}) = \frac{e^{y_{i}}}{\sum_{j}e^{y_{j}}} \in (0,1)</a:t>
            </a:r>
            <a:endParaRPr/>
          </a:p>
        </p:txBody>
      </p:sp>
      <p:sp>
        <p:nvSpPr>
          <p:cNvPr id="516" name="Google Shape;516;g29162b3799_5_4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5b2708fbe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5b2708fb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7bdd75ce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7bdd75ce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9162b3799_5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g29162b3799_5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7bdd75c69_0_2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g27bdd75c69_0_2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27bdd75c69_0_2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27bdd75c69_0_2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7bdd75c69_0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g27bdd75c69_0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bdd75c69_0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bdd75c69_0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7bdd75c69_0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g27bdd75c69_0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27bdd75c69_0_30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53" name="Google Shape;653;g27bdd75c69_0_3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27bdd75c69_0_3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80" name="Google Shape;680;g27bdd75c69_0_33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\hat{y}=x*w+b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Merriweather Sans"/>
                <a:ea typeface="Merriweather Sans"/>
                <a:cs typeface="Merriweather Sans"/>
                <a:sym typeface="Merriweather Sans"/>
              </a:rPr>
              <a:t>loss = \frac{1}{N}\sum_{n=1}^{N} y^{(n)} \log \hat{y}^{(n)} + (1 - y^{(n)}) \log (1-\hat{y}^{(n})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27bdd75c69_0_34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8" name="Google Shape;688;g27bdd75c69_0_3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27bdd75c69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g27bdd75c69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bdd75ce4_0_7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g27bdd75ce4_0_7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27bdd75c69_0_35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3" name="Google Shape;703;g27bdd75c69_0_3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9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g29162b3799_5_28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g29162b3799_5_28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27bdd75c69_0_3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g27bdd75c69_0_3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7bdd75c69_0_3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8" name="Google Shape;728;g27bdd75c69_0_3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5b31008a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5b31008a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7bdd75c69_0_4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4" name="Google Shape;754;g27bdd75c69_0_4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27bdd75c69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g27bdd75c69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7bdd75c69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g27bdd75c69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9162b3799_5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" name="Google Shape;260;g29162b3799_5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7bdd75c69_0_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81" name="Google Shape;281;g27bdd75c69_0_6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bdd75c69_0_9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07" name="Google Shape;307;g27bdd75c69_0_9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27bdd75c69_0_1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7" name="Google Shape;347;g27bdd75c69_0_13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2200" u="none" cap="none" strike="noStrike">
                <a:latin typeface="Helvetica Neue"/>
                <a:ea typeface="Helvetica Neue"/>
                <a:cs typeface="Helvetica Neue"/>
                <a:sym typeface="Helvetica Neue"/>
              </a:rPr>
              <a:t>y \in R^{N\times10} 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" name="Google Shape;83;p21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2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5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6" name="Google Shape;96;p25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9" name="Google Shape;99;p26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0" name="Google Shape;100;p2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7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7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4" name="Google Shape;104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8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7" name="Google Shape;107;p28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8" name="Google Shape;108;p28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9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2" name="Google Shape;112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0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30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6" name="Google Shape;116;p30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7" name="Google Shape;117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3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0" name="Google Shape;120;p3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2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3" name="Google Shape;123;p32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4" name="Google Shape;124;p32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33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8" name="Google Shape;128;p3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34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1" name="Google Shape;131;p34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2" name="Google Shape;132;p34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35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6" name="Google Shape;136;p35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6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8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7" name="Google Shape;147;p38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38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1" name="Google Shape;151;p39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2" name="Google Shape;152;p39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5" name="Google Shape;155;p40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6" name="Google Shape;156;p4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41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9" name="Google Shape;159;p41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0" name="Google Shape;160;p4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4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5" name="Google Shape;165;p4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8" name="Google Shape;168;p44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9" name="Google Shape;169;p4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45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2" name="Google Shape;172;p45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4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6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6" name="Google Shape;176;p46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7" name="Google Shape;177;p46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8" name="Google Shape;178;p46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47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1" name="Google Shape;181;p4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8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4" name="Google Shape;184;p48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5" name="Google Shape;185;p48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6" name="Google Shape;186;p4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49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p4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0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2" name="Google Shape;192;p50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3" name="Google Shape;193;p50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4" name="Google Shape;194;p5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1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97" name="Google Shape;197;p5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52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0" name="Google Shape;200;p52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1" name="Google Shape;201;p52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2" name="Google Shape;202;p52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53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5" name="Google Shape;205;p53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6" name="Google Shape;206;p5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4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09" name="Google Shape;209;p5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theme" Target="../theme/theme1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9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5" Type="http://schemas.openxmlformats.org/officeDocument/2006/relationships/slideLayout" Target="../slideLayouts/slideLayout31.xml"/><Relationship Id="rId14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2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4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18" Type="http://schemas.openxmlformats.org/officeDocument/2006/relationships/theme" Target="../theme/theme3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  <p:sldLayoutId id="2147483679" r:id="rId16"/>
    <p:sldLayoutId id="2147483680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3" name="Google Shape;143;p37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4" name="Google Shape;144;p37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4.png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6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Relationship Id="rId5" Type="http://schemas.openxmlformats.org/officeDocument/2006/relationships/image" Target="../media/image16.png"/><Relationship Id="rId6" Type="http://schemas.openxmlformats.org/officeDocument/2006/relationships/image" Target="../media/image22.png"/><Relationship Id="rId7" Type="http://schemas.openxmlformats.org/officeDocument/2006/relationships/image" Target="../media/image19.png"/><Relationship Id="rId8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pytorch.org/docs/master/nn.html#nllloss" TargetMode="External"/><Relationship Id="rId4" Type="http://schemas.openxmlformats.org/officeDocument/2006/relationships/hyperlink" Target="http://pytorch.org/docs/master/nn.html#crossentropyloss" TargetMode="External"/><Relationship Id="rId5" Type="http://schemas.openxmlformats.org/officeDocument/2006/relationships/hyperlink" Target="http://willwolf.io/2017/05/18/minimizing_the_negative_log_likelihood_in_english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3.png"/><Relationship Id="rId8" Type="http://schemas.openxmlformats.org/officeDocument/2006/relationships/hyperlink" Target="https://ml4a.github.io/ml4a/looking_inside_neural_nets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hyperlink" Target="https://ml4a.github.io/ml4a/looking_inside_neural_nets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hyperlink" Target="https://ml4a.github.io/ml4a/looking_inside_neural_nets" TargetMode="Externa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Relationship Id="rId6" Type="http://schemas.openxmlformats.org/officeDocument/2006/relationships/hyperlink" Target="https://ml4a.github.io/ml4a/looking_inside_neural_nets" TargetMode="External"/><Relationship Id="rId7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2.jp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Relationship Id="rId4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2.png"/><Relationship Id="rId9" Type="http://schemas.openxmlformats.org/officeDocument/2006/relationships/hyperlink" Target="http://bit.ly/PyTorchVideo" TargetMode="External"/><Relationship Id="rId5" Type="http://schemas.openxmlformats.org/officeDocument/2006/relationships/image" Target="../media/image1.png"/><Relationship Id="rId6" Type="http://schemas.openxmlformats.org/officeDocument/2006/relationships/hyperlink" Target="mailto:hunkim+ml@gmail.com" TargetMode="External"/><Relationship Id="rId7" Type="http://schemas.openxmlformats.org/officeDocument/2006/relationships/hyperlink" Target="https://github.com/hunkim/PyTorchZeroToAll" TargetMode="External"/><Relationship Id="rId8" Type="http://schemas.openxmlformats.org/officeDocument/2006/relationships/hyperlink" Target="http://bit.ly/PyTorchZeroAll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.png"/><Relationship Id="rId4" Type="http://schemas.openxmlformats.org/officeDocument/2006/relationships/image" Target="../media/image5.png"/><Relationship Id="rId5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www.kaggle.com/c/otto-group-product-classification-challenge/data" TargetMode="Externa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1" Type="http://schemas.openxmlformats.org/officeDocument/2006/relationships/image" Target="../media/image14.png"/><Relationship Id="rId10" Type="http://schemas.openxmlformats.org/officeDocument/2006/relationships/image" Target="../media/image9.png"/><Relationship Id="rId1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9" Type="http://schemas.openxmlformats.org/officeDocument/2006/relationships/image" Target="../media/image5.png"/><Relationship Id="rId5" Type="http://schemas.openxmlformats.org/officeDocument/2006/relationships/image" Target="../media/image11.png"/><Relationship Id="rId6" Type="http://schemas.openxmlformats.org/officeDocument/2006/relationships/image" Target="../media/image7.png"/><Relationship Id="rId7" Type="http://schemas.openxmlformats.org/officeDocument/2006/relationships/image" Target="../media/image10.png"/><Relationship Id="rId8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14" name="Google Shape;21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15" name="Google Shape;215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55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17" name="Google Shape;21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55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19" name="Google Shape;219;p55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6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371" name="Google Shape;371;p64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72" name="Google Shape;37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64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74" name="Google Shape;374;p64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5" name="Google Shape;375;p64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76" name="Google Shape;376;p64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77" name="Google Shape;377;p64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78" name="Google Shape;378;p64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79" name="Google Shape;379;p64"/>
          <p:cNvSpPr/>
          <p:nvPr/>
        </p:nvSpPr>
        <p:spPr>
          <a:xfrm>
            <a:off x="5703404" y="1494650"/>
            <a:ext cx="14244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cxnSp>
        <p:nvCxnSpPr>
          <p:cNvPr id="380" name="Google Shape;380;p64"/>
          <p:cNvCxnSpPr/>
          <p:nvPr/>
        </p:nvCxnSpPr>
        <p:spPr>
          <a:xfrm>
            <a:off x="8411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1" name="Google Shape;381;p64"/>
          <p:cNvSpPr/>
          <p:nvPr/>
        </p:nvSpPr>
        <p:spPr>
          <a:xfrm>
            <a:off x="11372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82" name="Google Shape;382;p64"/>
          <p:cNvSpPr/>
          <p:nvPr/>
        </p:nvSpPr>
        <p:spPr>
          <a:xfrm>
            <a:off x="22927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83" name="Google Shape;383;p64"/>
          <p:cNvCxnSpPr/>
          <p:nvPr/>
        </p:nvCxnSpPr>
        <p:spPr>
          <a:xfrm>
            <a:off x="3023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84" name="Google Shape;384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01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64"/>
          <p:cNvSpPr txBox="1"/>
          <p:nvPr/>
        </p:nvSpPr>
        <p:spPr>
          <a:xfrm>
            <a:off x="35991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86" name="Google Shape;386;p64"/>
          <p:cNvCxnSpPr/>
          <p:nvPr/>
        </p:nvCxnSpPr>
        <p:spPr>
          <a:xfrm>
            <a:off x="51347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7" name="Google Shape;387;p64"/>
          <p:cNvCxnSpPr/>
          <p:nvPr/>
        </p:nvCxnSpPr>
        <p:spPr>
          <a:xfrm>
            <a:off x="51537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88" name="Google Shape;388;p64"/>
          <p:cNvCxnSpPr/>
          <p:nvPr/>
        </p:nvCxnSpPr>
        <p:spPr>
          <a:xfrm>
            <a:off x="51633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89" name="Google Shape;389;p64"/>
          <p:cNvSpPr txBox="1"/>
          <p:nvPr/>
        </p:nvSpPr>
        <p:spPr>
          <a:xfrm>
            <a:off x="52893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90" name="Google Shape;390;p64"/>
          <p:cNvSpPr/>
          <p:nvPr/>
        </p:nvSpPr>
        <p:spPr>
          <a:xfrm>
            <a:off x="40194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sp>
        <p:nvSpPr>
          <p:cNvPr id="396" name="Google Shape;396;p65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397" name="Google Shape;397;p65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8" name="Google Shape;398;p65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399" name="Google Shape;399;p65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00" name="Google Shape;400;p65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01" name="Google Shape;401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65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03" name="Google Shape;403;p65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4" name="Google Shape;404;p65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05" name="Google Shape;405;p65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6" name="Google Shape;406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6"/>
          <p:cNvSpPr txBox="1"/>
          <p:nvPr>
            <p:ph type="title"/>
          </p:nvPr>
        </p:nvSpPr>
        <p:spPr>
          <a:xfrm>
            <a:off x="431625" y="573725"/>
            <a:ext cx="41310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/>
              <a:t>Meet 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</a:t>
            </a:r>
            <a:endParaRPr/>
          </a:p>
        </p:txBody>
      </p:sp>
      <p:cxnSp>
        <p:nvCxnSpPr>
          <p:cNvPr id="413" name="Google Shape;413;p66"/>
          <p:cNvCxnSpPr/>
          <p:nvPr/>
        </p:nvCxnSpPr>
        <p:spPr>
          <a:xfrm>
            <a:off x="5670341" y="224193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414" name="Google Shape;414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73087" y="2582560"/>
            <a:ext cx="422261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6"/>
          <p:cNvSpPr txBox="1"/>
          <p:nvPr/>
        </p:nvSpPr>
        <p:spPr>
          <a:xfrm>
            <a:off x="6135977" y="2119725"/>
            <a:ext cx="837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(y=0)</a:t>
            </a:r>
            <a:endParaRPr sz="500"/>
          </a:p>
        </p:txBody>
      </p:sp>
      <p:cxnSp>
        <p:nvCxnSpPr>
          <p:cNvPr id="416" name="Google Shape;416;p66"/>
          <p:cNvCxnSpPr/>
          <p:nvPr/>
        </p:nvCxnSpPr>
        <p:spPr>
          <a:xfrm>
            <a:off x="5689391" y="2918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7" name="Google Shape;417;p66"/>
          <p:cNvSpPr txBox="1"/>
          <p:nvPr/>
        </p:nvSpPr>
        <p:spPr>
          <a:xfrm>
            <a:off x="6231226" y="27960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 y=1)</a:t>
            </a:r>
            <a:endParaRPr sz="500"/>
          </a:p>
        </p:txBody>
      </p:sp>
      <p:cxnSp>
        <p:nvCxnSpPr>
          <p:cNvPr id="418" name="Google Shape;418;p66"/>
          <p:cNvCxnSpPr/>
          <p:nvPr/>
        </p:nvCxnSpPr>
        <p:spPr>
          <a:xfrm>
            <a:off x="5698916" y="3513518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19" name="Google Shape;419;p66"/>
          <p:cNvSpPr txBox="1"/>
          <p:nvPr/>
        </p:nvSpPr>
        <p:spPr>
          <a:xfrm>
            <a:off x="6240752" y="3391300"/>
            <a:ext cx="6879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p 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(y=</a:t>
            </a:r>
            <a:r>
              <a:rPr b="1" lang="en" sz="1200"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  <a:endParaRPr sz="500"/>
          </a:p>
        </p:txBody>
      </p:sp>
      <p:sp>
        <p:nvSpPr>
          <p:cNvPr id="420" name="Google Shape;420;p66"/>
          <p:cNvSpPr/>
          <p:nvPr/>
        </p:nvSpPr>
        <p:spPr>
          <a:xfrm>
            <a:off x="4257800" y="2086375"/>
            <a:ext cx="1424400" cy="16446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1500"/>
          </a:p>
        </p:txBody>
      </p:sp>
      <p:sp>
        <p:nvSpPr>
          <p:cNvPr id="421" name="Google Shape;421;p66"/>
          <p:cNvSpPr txBox="1"/>
          <p:nvPr/>
        </p:nvSpPr>
        <p:spPr>
          <a:xfrm>
            <a:off x="1543998" y="2607562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cxnSp>
        <p:nvCxnSpPr>
          <p:cNvPr id="422" name="Google Shape;422;p66"/>
          <p:cNvCxnSpPr/>
          <p:nvPr/>
        </p:nvCxnSpPr>
        <p:spPr>
          <a:xfrm flipH="1" rot="10800000">
            <a:off x="3146275" y="2241925"/>
            <a:ext cx="1092600" cy="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3" name="Google Shape;423;p66"/>
          <p:cNvCxnSpPr/>
          <p:nvPr/>
        </p:nvCxnSpPr>
        <p:spPr>
          <a:xfrm>
            <a:off x="3185425" y="2915275"/>
            <a:ext cx="1078800" cy="129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424" name="Google Shape;424;p66"/>
          <p:cNvCxnSpPr/>
          <p:nvPr/>
        </p:nvCxnSpPr>
        <p:spPr>
          <a:xfrm>
            <a:off x="3211525" y="3511525"/>
            <a:ext cx="1055400" cy="210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425" name="Google Shape;425;p66"/>
          <p:cNvSpPr/>
          <p:nvPr/>
        </p:nvSpPr>
        <p:spPr>
          <a:xfrm>
            <a:off x="2040400" y="2010172"/>
            <a:ext cx="1152600" cy="1644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426" name="Google Shape;426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06684" y="2691614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66"/>
          <p:cNvSpPr txBox="1"/>
          <p:nvPr/>
        </p:nvSpPr>
        <p:spPr>
          <a:xfrm>
            <a:off x="3074325" y="4105375"/>
            <a:ext cx="1488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Scores (Logits)</a:t>
            </a:r>
            <a:endParaRPr/>
          </a:p>
        </p:txBody>
      </p:sp>
      <p:sp>
        <p:nvSpPr>
          <p:cNvPr id="428" name="Google Shape;428;p66"/>
          <p:cNvSpPr txBox="1"/>
          <p:nvPr/>
        </p:nvSpPr>
        <p:spPr>
          <a:xfrm>
            <a:off x="5792075" y="4126725"/>
            <a:ext cx="1884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Probabilities</a:t>
            </a:r>
            <a:endParaRPr/>
          </a:p>
        </p:txBody>
      </p:sp>
      <p:sp>
        <p:nvSpPr>
          <p:cNvPr id="429" name="Google Shape;429;p66"/>
          <p:cNvSpPr txBox="1"/>
          <p:nvPr/>
        </p:nvSpPr>
        <p:spPr>
          <a:xfrm>
            <a:off x="3344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2.0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0" name="Google Shape;430;p66"/>
          <p:cNvSpPr txBox="1"/>
          <p:nvPr/>
        </p:nvSpPr>
        <p:spPr>
          <a:xfrm>
            <a:off x="3344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1.0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1" name="Google Shape;431;p66"/>
          <p:cNvSpPr txBox="1"/>
          <p:nvPr/>
        </p:nvSpPr>
        <p:spPr>
          <a:xfrm>
            <a:off x="3344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2" name="Google Shape;432;p66"/>
          <p:cNvSpPr txBox="1"/>
          <p:nvPr/>
        </p:nvSpPr>
        <p:spPr>
          <a:xfrm>
            <a:off x="5630200" y="21527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0.7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3" name="Google Shape;433;p66"/>
          <p:cNvSpPr txBox="1"/>
          <p:nvPr/>
        </p:nvSpPr>
        <p:spPr>
          <a:xfrm>
            <a:off x="5630200" y="28385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0.2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4" name="Google Shape;434;p66"/>
          <p:cNvSpPr txBox="1"/>
          <p:nvPr/>
        </p:nvSpPr>
        <p:spPr>
          <a:xfrm>
            <a:off x="5630200" y="3448125"/>
            <a:ext cx="1055400" cy="5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4A86E8"/>
                </a:solidFill>
                <a:latin typeface="Consolas"/>
                <a:ea typeface="Consolas"/>
                <a:cs typeface="Consolas"/>
                <a:sym typeface="Consolas"/>
              </a:rPr>
              <a:t>0.1</a:t>
            </a:r>
            <a:endParaRPr b="1" sz="1800">
              <a:solidFill>
                <a:srgbClr val="4A86E8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35" name="Google Shape;435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66928" y="637650"/>
            <a:ext cx="4149885" cy="96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70875" y="1588775"/>
            <a:ext cx="443400" cy="51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20745"/>
            <a:ext cx="9143999" cy="5022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39875" y="298657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4750" y="1065775"/>
            <a:ext cx="443400" cy="51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1400" y="2785600"/>
            <a:ext cx="339750" cy="72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3050" y="869725"/>
            <a:ext cx="33975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95750" y="942975"/>
            <a:ext cx="443400" cy="352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6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103426" y="836201"/>
            <a:ext cx="1758740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95005" y="696350"/>
            <a:ext cx="518895" cy="5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6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51350" y="2861800"/>
            <a:ext cx="339750" cy="606696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7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51" name="Google Shape;451;p67"/>
          <p:cNvSpPr/>
          <p:nvPr/>
        </p:nvSpPr>
        <p:spPr>
          <a:xfrm>
            <a:off x="5862175" y="0"/>
            <a:ext cx="3384000" cy="485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67"/>
          <p:cNvSpPr/>
          <p:nvPr/>
        </p:nvSpPr>
        <p:spPr>
          <a:xfrm>
            <a:off x="5701275" y="2682425"/>
            <a:ext cx="3384000" cy="1831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7" name="Google Shape;457;p68"/>
          <p:cNvGrpSpPr/>
          <p:nvPr/>
        </p:nvGrpSpPr>
        <p:grpSpPr>
          <a:xfrm>
            <a:off x="76200" y="120745"/>
            <a:ext cx="9143999" cy="5022756"/>
            <a:chOff x="76200" y="120745"/>
            <a:chExt cx="9143999" cy="5022756"/>
          </a:xfrm>
        </p:grpSpPr>
        <p:pic>
          <p:nvPicPr>
            <p:cNvPr id="458" name="Google Shape;458;p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Google Shape;459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6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Google Shape;461;p68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Google Shape;462;p6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Google Shape;463;p68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Google Shape;464;p68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Google Shape;465;p68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Google Shape;466;p6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7" name="Google Shape;467;p68"/>
          <p:cNvSpPr/>
          <p:nvPr/>
        </p:nvSpPr>
        <p:spPr>
          <a:xfrm>
            <a:off x="3536625" y="48572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9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pic>
        <p:nvPicPr>
          <p:cNvPr id="473" name="Google Shape;47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600" y="1224100"/>
            <a:ext cx="3967050" cy="24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69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pic>
        <p:nvPicPr>
          <p:cNvPr id="475" name="Google Shape;475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63650" y="2197785"/>
            <a:ext cx="196775" cy="351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6" name="Google Shape;476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15150" y="1491215"/>
            <a:ext cx="441600" cy="70656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2650" y="2276500"/>
            <a:ext cx="4160250" cy="59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70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483" name="Google Shape;483;p70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Cost function: cross entropy</a:t>
            </a:r>
            <a:endParaRPr/>
          </a:p>
        </p:txBody>
      </p:sp>
      <p:sp>
        <p:nvSpPr>
          <p:cNvPr id="484" name="Google Shape;484;p70"/>
          <p:cNvSpPr txBox="1"/>
          <p:nvPr/>
        </p:nvSpPr>
        <p:spPr>
          <a:xfrm>
            <a:off x="3918675" y="1569225"/>
            <a:ext cx="4944900" cy="2765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 entropy example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import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numpy 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as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np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hot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0: 1 0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1: 0 1 0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2: 0 0 1 0</a:t>
            </a:r>
            <a:endParaRPr i="1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np.array([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"loss1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np.log(Y_pred1)))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"loss2 = "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np.sum(-Y * np.log(Y_pred2)))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85" name="Google Shape;485;p70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486" name="Google Shape;486;p7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7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7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0" name="Google Shape;490;p7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1" name="Google Shape;491;p7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2" name="Google Shape;492;p7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7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4" name="Google Shape;494;p7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95" name="Google Shape;495;p7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01" name="Google Shape;501;p71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02" name="Google Shape;502;p71"/>
          <p:cNvSpPr txBox="1"/>
          <p:nvPr/>
        </p:nvSpPr>
        <p:spPr>
          <a:xfrm>
            <a:off x="3607925" y="1010325"/>
            <a:ext cx="5426100" cy="3629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each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1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"PyTorch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PyTorch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03" name="Google Shape;503;p71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04" name="Google Shape;504;p7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5" name="Google Shape;505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6" name="Google Shape;506;p7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7" name="Google Shape;507;p7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7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9" name="Google Shape;509;p7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0" name="Google Shape;510;p7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1" name="Google Shape;511;p7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2" name="Google Shape;512;p7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13" name="Google Shape;513;p71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2"/>
          <p:cNvSpPr txBox="1"/>
          <p:nvPr>
            <p:ph type="title"/>
          </p:nvPr>
        </p:nvSpPr>
        <p:spPr>
          <a:xfrm>
            <a:off x="-8188" y="-1845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lang="en" sz="3400"/>
              <a:t>C</a:t>
            </a: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ross entropy in PyTorch</a:t>
            </a:r>
            <a:endParaRPr/>
          </a:p>
        </p:txBody>
      </p:sp>
      <p:sp>
        <p:nvSpPr>
          <p:cNvPr id="519" name="Google Shape;519;p72"/>
          <p:cNvSpPr/>
          <p:nvPr/>
        </p:nvSpPr>
        <p:spPr>
          <a:xfrm>
            <a:off x="3384225" y="4781050"/>
            <a:ext cx="5709600" cy="30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1200" u="none" cap="none" strike="noStrike">
                <a:solidFill>
                  <a:srgbClr val="000000"/>
                </a:solidFill>
              </a:rPr>
              <a:t>https://www.udacity.com/course/viewer#!/c-ud730/l-6370362152/m-6379811817</a:t>
            </a:r>
            <a:endParaRPr sz="1200"/>
          </a:p>
        </p:txBody>
      </p:sp>
      <p:sp>
        <p:nvSpPr>
          <p:cNvPr id="520" name="Google Shape;520;p72"/>
          <p:cNvSpPr txBox="1"/>
          <p:nvPr/>
        </p:nvSpPr>
        <p:spPr>
          <a:xfrm>
            <a:off x="3607925" y="866725"/>
            <a:ext cx="5426100" cy="3914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Softmax + CrossEntropy (logSoftmax + NLLLoss)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nn.CrossEntropyLoss()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target is of size nBatch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element in target has to have 0 &lt;= value &lt; nClasses (0-2)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class, not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 = Variable(torch.LongTensor([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requires_grad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is of size nBatch x nClasses = 2 x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Y_pred are logits (not softmax)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Y_pred1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Y_pred2 = Variable(torch.Tensor([[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l1 = loss(Y_pred1,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l2 = loss(Y_pred2, Y)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"Batch Loss1 =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l1.data,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 Loss2="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l2.data)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21" name="Google Shape;521;p72"/>
          <p:cNvGrpSpPr/>
          <p:nvPr/>
        </p:nvGrpSpPr>
        <p:grpSpPr>
          <a:xfrm>
            <a:off x="381001" y="1540005"/>
            <a:ext cx="3226917" cy="2109055"/>
            <a:chOff x="76200" y="120745"/>
            <a:chExt cx="9143999" cy="5022756"/>
          </a:xfrm>
        </p:grpSpPr>
        <p:pic>
          <p:nvPicPr>
            <p:cNvPr id="522" name="Google Shape;522;p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76200" y="120745"/>
              <a:ext cx="9143999" cy="502275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3" name="Google Shape;523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839875" y="298657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4" name="Google Shape;524;p72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684750" y="1065775"/>
              <a:ext cx="443400" cy="513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5" name="Google Shape;525;p72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271400" y="2785600"/>
              <a:ext cx="339750" cy="72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7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893050" y="869725"/>
              <a:ext cx="33975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7" name="Google Shape;527;p72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4095750" y="942975"/>
              <a:ext cx="443400" cy="352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8" name="Google Shape;528;p72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103426" y="836201"/>
              <a:ext cx="1758740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9" name="Google Shape;529;p72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7595005" y="696350"/>
              <a:ext cx="518895" cy="598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30" name="Google Shape;530;p72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751350" y="2861800"/>
              <a:ext cx="339750" cy="60669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31" name="Google Shape;531;p7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49000" y="4001725"/>
            <a:ext cx="2806250" cy="398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9-1: CrossEntropyLoss VS NLLLoss</a:t>
            </a:r>
            <a:endParaRPr/>
          </a:p>
        </p:txBody>
      </p:sp>
      <p:sp>
        <p:nvSpPr>
          <p:cNvPr id="537" name="Google Shape;537;p73"/>
          <p:cNvSpPr txBox="1"/>
          <p:nvPr>
            <p:ph idx="1" type="body"/>
          </p:nvPr>
        </p:nvSpPr>
        <p:spPr>
          <a:xfrm>
            <a:off x="495450" y="1595075"/>
            <a:ext cx="8280900" cy="2711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What are the differences?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Check out</a:t>
            </a:r>
            <a:endParaRPr sz="24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3"/>
              </a:rPr>
              <a:t>http://pytorch.org/docs/master/nn.html#nllloss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 u="sng">
                <a:solidFill>
                  <a:schemeClr val="hlink"/>
                </a:solidFill>
                <a:hlinkClick r:id="rId4"/>
              </a:rPr>
              <a:t>http://pytorch.org/docs/master/nn.html#crossentropyloss</a:t>
            </a:r>
            <a:endParaRPr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/>
              <a:t>Minimizing the Negative Log-Likelihood, in English </a:t>
            </a:r>
            <a:r>
              <a:rPr lang="en" sz="2000" u="sng">
                <a:solidFill>
                  <a:schemeClr val="hlink"/>
                </a:solidFill>
                <a:hlinkClick r:id="rId5"/>
              </a:rPr>
              <a:t>http://willwolf.io/2017/05/18/minimizing_the_negative_log_likelihood_in_english/</a:t>
            </a:r>
            <a:r>
              <a:rPr lang="en" sz="2000"/>
              <a:t>  </a:t>
            </a:r>
            <a:endParaRPr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56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225" name="Google Shape;225;p56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226" name="Google Shape;226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42" name="Google Shape;542;p74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3" name="Google Shape;543;p74"/>
          <p:cNvSpPr/>
          <p:nvPr/>
        </p:nvSpPr>
        <p:spPr>
          <a:xfrm>
            <a:off x="4786574" y="1762273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544" name="Google Shape;544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38049" y="2106051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74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46" name="Google Shape;546;p74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7" name="Google Shape;547;p74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48" name="Google Shape;548;p74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49" name="Google Shape;549;p74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50" name="Google Shape;550;p74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1" name="Google Shape;551;p74"/>
          <p:cNvSpPr/>
          <p:nvPr/>
        </p:nvSpPr>
        <p:spPr>
          <a:xfrm>
            <a:off x="5949804" y="1762273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Log</a:t>
            </a:r>
            <a:r>
              <a:rPr b="1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</a:t>
            </a:r>
            <a:endParaRPr sz="500"/>
          </a:p>
        </p:txBody>
      </p:sp>
      <p:sp>
        <p:nvSpPr>
          <p:cNvPr id="552" name="Google Shape;552;p74"/>
          <p:cNvSpPr txBox="1"/>
          <p:nvPr/>
        </p:nvSpPr>
        <p:spPr>
          <a:xfrm>
            <a:off x="5766337" y="4292046"/>
            <a:ext cx="1321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NLLLoss</a:t>
            </a:r>
            <a:endParaRPr sz="500"/>
          </a:p>
        </p:txBody>
      </p:sp>
      <p:cxnSp>
        <p:nvCxnSpPr>
          <p:cNvPr id="553" name="Google Shape;553;p74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4" name="Google Shape;554;p74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5" name="Google Shape;555;p74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556" name="Google Shape;556;p74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57" name="Google Shape;557;p7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74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59" name="Google Shape;559;p74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NLLLoss</a:t>
            </a:r>
            <a:endParaRPr sz="500"/>
          </a:p>
        </p:txBody>
      </p:sp>
      <p:sp>
        <p:nvSpPr>
          <p:cNvPr id="560" name="Google Shape;560;p7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(log)Softmax + NLLLoss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75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input</a:t>
            </a:r>
            <a:endParaRPr/>
          </a:p>
        </p:txBody>
      </p:sp>
      <p:sp>
        <p:nvSpPr>
          <p:cNvPr id="566" name="Google Shape;566;p75"/>
          <p:cNvSpPr txBox="1"/>
          <p:nvPr/>
        </p:nvSpPr>
        <p:spPr>
          <a:xfrm>
            <a:off x="5018013" y="4854602"/>
            <a:ext cx="40038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https://www.youtube.com/watch?v=aircAruvnKk&amp;t=1s</a:t>
            </a:r>
            <a:endParaRPr sz="500"/>
          </a:p>
        </p:txBody>
      </p: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5825" y="1578769"/>
            <a:ext cx="2862732" cy="284773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 txBox="1"/>
          <p:nvPr/>
        </p:nvSpPr>
        <p:spPr>
          <a:xfrm>
            <a:off x="4342300" y="2814761"/>
            <a:ext cx="24786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21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28x28 pixels = 784 </a:t>
            </a:r>
            <a:endParaRPr sz="500"/>
          </a:p>
        </p:txBody>
      </p:sp>
      <p:pic>
        <p:nvPicPr>
          <p:cNvPr descr="Image" id="569" name="Google Shape;569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57175" y="1020216"/>
            <a:ext cx="928421" cy="914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6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pic>
        <p:nvPicPr>
          <p:cNvPr descr="Image" id="575" name="Google Shape;575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07581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6" name="Google Shape;576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26769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7" name="Google Shape;577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45956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8" name="Google Shape;57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65144" y="3305175"/>
            <a:ext cx="207180" cy="29153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79" name="Google Shape;579;p7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42021" y="1493044"/>
            <a:ext cx="127203" cy="2805152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6"/>
          <p:cNvSpPr/>
          <p:nvPr/>
        </p:nvSpPr>
        <p:spPr>
          <a:xfrm>
            <a:off x="1331795" y="1457325"/>
            <a:ext cx="55143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81" name="Google Shape;581;p76"/>
          <p:cNvGrpSpPr/>
          <p:nvPr/>
        </p:nvGrpSpPr>
        <p:grpSpPr>
          <a:xfrm>
            <a:off x="3549463" y="4385869"/>
            <a:ext cx="1122413" cy="489843"/>
            <a:chOff x="-1" y="-1"/>
            <a:chExt cx="2993100" cy="1306247"/>
          </a:xfrm>
        </p:grpSpPr>
        <p:pic>
          <p:nvPicPr>
            <p:cNvPr descr="Image" id="582" name="Google Shape;582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215936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3" name="Google Shape;583;p76"/>
            <p:cNvSpPr txBox="1"/>
            <p:nvPr/>
          </p:nvSpPr>
          <p:spPr>
            <a:xfrm>
              <a:off x="-1" y="679846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</p:grpSp>
      <p:grpSp>
        <p:nvGrpSpPr>
          <p:cNvPr id="584" name="Google Shape;584;p76"/>
          <p:cNvGrpSpPr/>
          <p:nvPr/>
        </p:nvGrpSpPr>
        <p:grpSpPr>
          <a:xfrm>
            <a:off x="6185756" y="4339434"/>
            <a:ext cx="1012388" cy="582711"/>
            <a:chOff x="0" y="-1"/>
            <a:chExt cx="2699700" cy="1553897"/>
          </a:xfrm>
        </p:grpSpPr>
        <p:pic>
          <p:nvPicPr>
            <p:cNvPr descr="Image" id="585" name="Google Shape;585;p76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rot="5400000">
              <a:off x="1069225" y="-752323"/>
              <a:ext cx="564990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86" name="Google Shape;586;p76"/>
            <p:cNvSpPr txBox="1"/>
            <p:nvPr/>
          </p:nvSpPr>
          <p:spPr>
            <a:xfrm>
              <a:off x="0" y="432196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</p:grpSp>
      <p:pic>
        <p:nvPicPr>
          <p:cNvPr descr="Image" id="587" name="Google Shape;587;p7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11707" y="1457325"/>
            <a:ext cx="5564410" cy="29861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588" name="Google Shape;588;p7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247213" y="2006578"/>
            <a:ext cx="1551546" cy="154342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6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7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595" name="Google Shape;595;p77"/>
          <p:cNvGrpSpPr/>
          <p:nvPr/>
        </p:nvGrpSpPr>
        <p:grpSpPr>
          <a:xfrm>
            <a:off x="280988" y="1604963"/>
            <a:ext cx="7862004" cy="2362238"/>
            <a:chOff x="0" y="0"/>
            <a:chExt cx="20965344" cy="6299302"/>
          </a:xfrm>
        </p:grpSpPr>
        <p:pic>
          <p:nvPicPr>
            <p:cNvPr descr="Image" id="596" name="Google Shape;596;p7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502709" cy="62993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7" name="Google Shape;597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604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8" name="Google Shape;598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88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599" name="Google Shape;599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45732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0" name="Google Shape;600;p7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7557750" y="4864100"/>
              <a:ext cx="552479" cy="77742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01" name="Google Shape;601;p77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20688300" y="31750"/>
              <a:ext cx="277044" cy="610955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2" name="Google Shape;602;p77"/>
          <p:cNvSpPr/>
          <p:nvPr/>
        </p:nvSpPr>
        <p:spPr>
          <a:xfrm>
            <a:off x="2262775" y="1581200"/>
            <a:ext cx="5500200" cy="25677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603" name="Google Shape;603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18813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604" name="Google Shape;604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7901166" y="3909735"/>
            <a:ext cx="211871" cy="776112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77"/>
          <p:cNvSpPr txBox="1"/>
          <p:nvPr/>
        </p:nvSpPr>
        <p:spPr>
          <a:xfrm>
            <a:off x="1425389" y="4446798"/>
            <a:ext cx="11223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Input layer 784</a:t>
            </a:r>
            <a:endParaRPr sz="500"/>
          </a:p>
        </p:txBody>
      </p:sp>
      <p:sp>
        <p:nvSpPr>
          <p:cNvPr id="606" name="Google Shape;606;p77"/>
          <p:cNvSpPr txBox="1"/>
          <p:nvPr/>
        </p:nvSpPr>
        <p:spPr>
          <a:xfrm>
            <a:off x="7500206" y="4353929"/>
            <a:ext cx="1012500" cy="42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output layer </a:t>
            </a:r>
            <a:endParaRPr sz="5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 (labels)</a:t>
            </a:r>
            <a:endParaRPr sz="500"/>
          </a:p>
        </p:txBody>
      </p:sp>
      <p:pic>
        <p:nvPicPr>
          <p:cNvPr descr="Image" id="607" name="Google Shape;607;p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 rot="5400000">
            <a:off x="4747245" y="3620379"/>
            <a:ext cx="211871" cy="1354825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7"/>
          <p:cNvSpPr txBox="1"/>
          <p:nvPr/>
        </p:nvSpPr>
        <p:spPr>
          <a:xfrm>
            <a:off x="4326171" y="4446798"/>
            <a:ext cx="1051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Hidden layers</a:t>
            </a:r>
            <a:endParaRPr sz="500"/>
          </a:p>
        </p:txBody>
      </p:sp>
      <p:sp>
        <p:nvSpPr>
          <p:cNvPr id="609" name="Google Shape;609;p77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15" name="Google Shape;615;p78"/>
          <p:cNvGrpSpPr/>
          <p:nvPr/>
        </p:nvGrpSpPr>
        <p:grpSpPr>
          <a:xfrm>
            <a:off x="280988" y="1604963"/>
            <a:ext cx="8231606" cy="3169604"/>
            <a:chOff x="0" y="0"/>
            <a:chExt cx="21950948" cy="8452278"/>
          </a:xfrm>
        </p:grpSpPr>
        <p:grpSp>
          <p:nvGrpSpPr>
            <p:cNvPr id="616" name="Google Shape;616;p78"/>
            <p:cNvGrpSpPr/>
            <p:nvPr/>
          </p:nvGrpSpPr>
          <p:grpSpPr>
            <a:xfrm>
              <a:off x="0" y="0"/>
              <a:ext cx="20965344" cy="6299302"/>
              <a:chOff x="0" y="0"/>
              <a:chExt cx="20965344" cy="6299302"/>
            </a:xfrm>
          </p:grpSpPr>
          <p:pic>
            <p:nvPicPr>
              <p:cNvPr descr="Image" id="617" name="Google Shape;617;p7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0" y="0"/>
                <a:ext cx="20502709" cy="6299302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8" name="Google Shape;618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8604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19" name="Google Shape;619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1588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0" name="Google Shape;620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45732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1" name="Google Shape;621;p78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17557750" y="4864100"/>
                <a:ext cx="552479" cy="77742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22" name="Google Shape;622;p78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20688300" y="31750"/>
                <a:ext cx="277044" cy="610955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23" name="Google Shape;62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20320474" y="6146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4" name="Google Shape;624;p78"/>
            <p:cNvSpPr txBox="1"/>
            <p:nvPr/>
          </p:nvSpPr>
          <p:spPr>
            <a:xfrm>
              <a:off x="3051737" y="7578228"/>
              <a:ext cx="2993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25" name="Google Shape;625;p78"/>
            <p:cNvSpPr txBox="1"/>
            <p:nvPr/>
          </p:nvSpPr>
          <p:spPr>
            <a:xfrm>
              <a:off x="19251248" y="7330578"/>
              <a:ext cx="2699700" cy="112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26" name="Google Shape;626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43946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27" name="Google Shape;627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79760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28" name="Google Shape;628;p78"/>
            <p:cNvSpPr txBox="1"/>
            <p:nvPr/>
          </p:nvSpPr>
          <p:spPr>
            <a:xfrm>
              <a:off x="68426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29" name="Google Shape;629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0973273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0" name="Google Shape;630;p78"/>
            <p:cNvSpPr txBox="1"/>
            <p:nvPr/>
          </p:nvSpPr>
          <p:spPr>
            <a:xfrm>
              <a:off x="9839836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31" name="Google Shape;631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3970474" y="62730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2" name="Google Shape;632;p78"/>
            <p:cNvSpPr txBox="1"/>
            <p:nvPr/>
          </p:nvSpPr>
          <p:spPr>
            <a:xfrm>
              <a:off x="12887837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33" name="Google Shape;633;p78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 rot="5400000">
              <a:off x="16815274" y="6247658"/>
              <a:ext cx="564989" cy="206963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34" name="Google Shape;634;p78"/>
            <p:cNvSpPr txBox="1"/>
            <p:nvPr/>
          </p:nvSpPr>
          <p:spPr>
            <a:xfrm>
              <a:off x="15681838" y="7578228"/>
              <a:ext cx="2828100" cy="62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</a:t>
              </a:r>
              <a:r>
                <a:rPr b="1" lang="en" sz="1200">
                  <a:latin typeface="Helvetica Neue"/>
                  <a:ea typeface="Helvetica Neue"/>
                  <a:cs typeface="Helvetica Neue"/>
                  <a:sym typeface="Helvetica Neue"/>
                </a:rPr>
                <a:t>4</a:t>
              </a: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: 120 </a:t>
              </a:r>
              <a:endParaRPr sz="500"/>
            </a:p>
          </p:txBody>
        </p:sp>
      </p:grpSp>
      <p:sp>
        <p:nvSpPr>
          <p:cNvPr id="635" name="Google Shape;635;p78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https://ml4a.github.io/ml4a/looking_inside_neural_nets</a:t>
            </a:r>
            <a:endParaRPr sz="5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7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Network</a:t>
            </a:r>
            <a:endParaRPr/>
          </a:p>
        </p:txBody>
      </p:sp>
      <p:grpSp>
        <p:nvGrpSpPr>
          <p:cNvPr id="641" name="Google Shape;641;p79"/>
          <p:cNvGrpSpPr/>
          <p:nvPr/>
        </p:nvGrpSpPr>
        <p:grpSpPr>
          <a:xfrm>
            <a:off x="1648284" y="1388831"/>
            <a:ext cx="5311127" cy="1595795"/>
            <a:chOff x="0" y="0"/>
            <a:chExt cx="14163006" cy="4255454"/>
          </a:xfrm>
        </p:grpSpPr>
        <p:pic>
          <p:nvPicPr>
            <p:cNvPr descr="Image" id="642" name="Google Shape;642;p7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13850476" cy="425545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3" name="Google Shape;643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81254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4" name="Google Shape;644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782870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5" name="Google Shape;645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84486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6" name="Google Shape;646;p7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861026" y="3285912"/>
              <a:ext cx="373225" cy="5251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47" name="Google Shape;647;p79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13975850" y="21448"/>
              <a:ext cx="187156" cy="412727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8" name="Google Shape;648;p79"/>
          <p:cNvSpPr txBox="1"/>
          <p:nvPr/>
        </p:nvSpPr>
        <p:spPr>
          <a:xfrm>
            <a:off x="-462546" y="3092648"/>
            <a:ext cx="7450500" cy="124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43180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68580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 </a:t>
            </a:r>
            <a:r>
              <a:rPr i="0" lang="en" sz="15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5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49" name="Google Shape;649;p79"/>
          <p:cNvSpPr txBox="1"/>
          <p:nvPr/>
        </p:nvSpPr>
        <p:spPr>
          <a:xfrm>
            <a:off x="5066933" y="4940327"/>
            <a:ext cx="4039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https://ml4a.github.io/ml4a/looking_inside_neural_nets</a:t>
            </a:r>
            <a:endParaRPr sz="500"/>
          </a:p>
        </p:txBody>
      </p:sp>
      <p:pic>
        <p:nvPicPr>
          <p:cNvPr descr="Image" id="650" name="Google Shape;650;p7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80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pic>
        <p:nvPicPr>
          <p:cNvPr descr="Image" id="656" name="Google Shape;65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80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58" name="Google Shape;658;p80"/>
          <p:cNvGrpSpPr/>
          <p:nvPr/>
        </p:nvGrpSpPr>
        <p:grpSpPr>
          <a:xfrm>
            <a:off x="3830432" y="2043884"/>
            <a:ext cx="5186911" cy="2054241"/>
            <a:chOff x="0" y="0"/>
            <a:chExt cx="13831762" cy="5326007"/>
          </a:xfrm>
        </p:grpSpPr>
        <p:grpSp>
          <p:nvGrpSpPr>
            <p:cNvPr id="659" name="Google Shape;659;p80"/>
            <p:cNvGrpSpPr/>
            <p:nvPr/>
          </p:nvGrpSpPr>
          <p:grpSpPr>
            <a:xfrm>
              <a:off x="0" y="0"/>
              <a:ext cx="13210863" cy="3969371"/>
              <a:chOff x="0" y="0"/>
              <a:chExt cx="13210863" cy="3969371"/>
            </a:xfrm>
          </p:grpSpPr>
          <p:pic>
            <p:nvPicPr>
              <p:cNvPr descr="Image" id="660" name="Google Shape;660;p80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0" y="0"/>
                <a:ext cx="12919346" cy="3969371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1" name="Google Shape;661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5421784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2" name="Google Shape;662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7302403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3" name="Google Shape;663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9183022" y="3065008"/>
                <a:ext cx="348133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4" name="Google Shape;664;p80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11063640" y="3065008"/>
                <a:ext cx="348134" cy="48987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Image" id="665" name="Google Shape;665;p80"/>
              <p:cNvPicPr preferRelativeResize="0"/>
              <p:nvPr/>
            </p:nvPicPr>
            <p:blipFill rotWithShape="1">
              <a:blip r:embed="rId6">
                <a:alphaModFix/>
              </a:blip>
              <a:srcRect b="0" l="0" r="0" t="0"/>
              <a:stretch/>
            </p:blipFill>
            <p:spPr>
              <a:xfrm>
                <a:off x="13036289" y="20006"/>
                <a:ext cx="174574" cy="3849806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pic>
          <p:nvPicPr>
            <p:cNvPr descr="Image" id="666" name="Google Shape;66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2804512" y="3872808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67" name="Google Shape;667;p80"/>
            <p:cNvSpPr txBox="1"/>
            <p:nvPr/>
          </p:nvSpPr>
          <p:spPr>
            <a:xfrm>
              <a:off x="1922987" y="4775258"/>
              <a:ext cx="18861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Input layer 784</a:t>
              </a:r>
              <a:endParaRPr sz="500"/>
            </a:p>
          </p:txBody>
        </p:sp>
        <p:sp>
          <p:nvSpPr>
            <p:cNvPr id="668" name="Google Shape;668;p80"/>
            <p:cNvSpPr txBox="1"/>
            <p:nvPr/>
          </p:nvSpPr>
          <p:spPr>
            <a:xfrm>
              <a:off x="12130762" y="4619207"/>
              <a:ext cx="1701000" cy="70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output layer </a:t>
              </a:r>
              <a:endParaRPr sz="500"/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10 (labels)</a:t>
              </a:r>
              <a:endParaRPr sz="500"/>
            </a:p>
          </p:txBody>
        </p:sp>
        <p:pic>
          <p:nvPicPr>
            <p:cNvPr descr="Image" id="669" name="Google Shape;669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2769209" y="3952834"/>
              <a:ext cx="356017" cy="13041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670" name="Google Shape;670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5025952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1" name="Google Shape;671;p80"/>
            <p:cNvSpPr txBox="1"/>
            <p:nvPr/>
          </p:nvSpPr>
          <p:spPr>
            <a:xfrm>
              <a:off x="4311741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1: 520 </a:t>
              </a:r>
              <a:endParaRPr sz="500"/>
            </a:p>
          </p:txBody>
        </p:sp>
        <p:pic>
          <p:nvPicPr>
            <p:cNvPr descr="Image" id="672" name="Google Shape;672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6914574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3" name="Google Shape;673;p80"/>
            <p:cNvSpPr txBox="1"/>
            <p:nvPr/>
          </p:nvSpPr>
          <p:spPr>
            <a:xfrm>
              <a:off x="6200363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2: 320 </a:t>
              </a:r>
              <a:endParaRPr sz="500"/>
            </a:p>
          </p:txBody>
        </p:sp>
        <p:pic>
          <p:nvPicPr>
            <p:cNvPr descr="Image" id="674" name="Google Shape;674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8803195" y="3952834"/>
              <a:ext cx="356016" cy="130413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5" name="Google Shape;675;p80"/>
            <p:cNvSpPr txBox="1"/>
            <p:nvPr/>
          </p:nvSpPr>
          <p:spPr>
            <a:xfrm>
              <a:off x="812099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240 </a:t>
              </a:r>
              <a:endParaRPr sz="500"/>
            </a:p>
          </p:txBody>
        </p:sp>
        <p:pic>
          <p:nvPicPr>
            <p:cNvPr descr="Image" id="676" name="Google Shape;676;p80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 rot="5400000">
              <a:off x="10595785" y="3936829"/>
              <a:ext cx="356016" cy="13041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7" name="Google Shape;677;p80"/>
            <p:cNvSpPr txBox="1"/>
            <p:nvPr/>
          </p:nvSpPr>
          <p:spPr>
            <a:xfrm>
              <a:off x="9881575" y="4775258"/>
              <a:ext cx="1782000" cy="394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Helvetica Neue"/>
                <a:buNone/>
              </a:pPr>
              <a:r>
                <a:rPr b="1" i="0" lang="en" sz="1200" u="none" cap="none" strike="noStrike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hidden 3: 120 </a:t>
              </a:r>
              <a:endParaRPr sz="500"/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81"/>
          <p:cNvSpPr txBox="1"/>
          <p:nvPr>
            <p:ph type="title"/>
          </p:nvPr>
        </p:nvSpPr>
        <p:spPr>
          <a:xfrm>
            <a:off x="4034049" y="323643"/>
            <a:ext cx="30639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2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Softmax &amp; NLL loss</a:t>
            </a:r>
            <a:endParaRPr/>
          </a:p>
        </p:txBody>
      </p:sp>
      <p:sp>
        <p:nvSpPr>
          <p:cNvPr id="683" name="Google Shape;683;p81"/>
          <p:cNvSpPr txBox="1"/>
          <p:nvPr/>
        </p:nvSpPr>
        <p:spPr>
          <a:xfrm>
            <a:off x="3821250" y="1583075"/>
            <a:ext cx="5056800" cy="16842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lang="en" sz="1100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…</a:t>
            </a:r>
            <a:endParaRPr b="1" sz="1100">
              <a:solidFill>
                <a:srgbClr val="01148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11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data, target = Variable(data), Variable(target)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optimizer.zero_grad()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output = model(data)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loss = 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17780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loss.backward()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optimizer.step()</a:t>
            </a:r>
            <a:endParaRPr sz="11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84" name="Google Shape;684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81"/>
          <p:cNvSpPr txBox="1"/>
          <p:nvPr/>
        </p:nvSpPr>
        <p:spPr>
          <a:xfrm>
            <a:off x="56173" y="1125736"/>
            <a:ext cx="4903200" cy="373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12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i="0" lang="en" sz="15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12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25400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# Flatten the data (n, 1, 28, 28)-&gt; (n, 784)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12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12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i="0" lang="en" sz="12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12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 # No need activation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82"/>
          <p:cNvSpPr txBox="1"/>
          <p:nvPr>
            <p:ph type="title"/>
          </p:nvPr>
        </p:nvSpPr>
        <p:spPr>
          <a:xfrm>
            <a:off x="2917650" y="44038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 Softmax</a:t>
            </a:r>
            <a:endParaRPr/>
          </a:p>
        </p:txBody>
      </p:sp>
      <p:sp>
        <p:nvSpPr>
          <p:cNvPr id="691" name="Google Shape;691;p82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692" name="Google Shape;69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7" name="Google Shape;697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57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83"/>
          <p:cNvSpPr txBox="1"/>
          <p:nvPr>
            <p:ph type="title"/>
          </p:nvPr>
        </p:nvSpPr>
        <p:spPr>
          <a:xfrm>
            <a:off x="5232708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pic>
        <p:nvPicPr>
          <p:cNvPr descr="Image" id="699" name="Google Shape;699;p8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794399" y="1953080"/>
            <a:ext cx="2524091" cy="195198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83"/>
          <p:cNvSpPr txBox="1"/>
          <p:nvPr/>
        </p:nvSpPr>
        <p:spPr>
          <a:xfrm>
            <a:off x="143975" y="76200"/>
            <a:ext cx="4605000" cy="4992900"/>
          </a:xfrm>
          <a:prstGeom prst="rect">
            <a:avLst/>
          </a:prstGeom>
          <a:noFill/>
          <a:ln cap="flat" cmpd="sng" w="12700">
            <a:solidFill>
              <a:srgbClr val="4A86E8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Training settings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64</a:t>
            </a:r>
            <a:endParaRPr b="1" i="0" sz="7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r>
              <a:rPr lang="en" sz="700"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transforms.ToTensor(),transforms.Normalize((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,))])),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Net(nn.Module):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__init__(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(Net,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i="0" lang="en" sz="700" u="none" cap="none" strike="noStrike">
                <a:solidFill>
                  <a:srgbClr val="B22AB2"/>
                </a:solidFill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520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320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240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.l5 = nn.Linear(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120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x):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x.view(-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784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  </a:t>
            </a: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Flatten the data (n, 1, 28, 28)-&gt; (n, 784)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7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.l1(x))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.l2(x))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.l3(x))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x = F.relu(</a:t>
            </a:r>
            <a:r>
              <a:rPr i="0" lang="en" sz="700" u="none" cap="none" strike="noStrike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.l4(x))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700">
                <a:solidFill>
                  <a:srgbClr val="94558D"/>
                </a:solidFill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.l5(x)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model = Net()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optimizer = optim.SGD(model.parameters(),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0.01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7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momentum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7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7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7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7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7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7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231" name="Google Shape;231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32" name="Google Shape;232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5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pic>
        <p:nvPicPr>
          <p:cNvPr descr="Image" id="234" name="Google Shape;23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57"/>
          <p:cNvSpPr txBox="1"/>
          <p:nvPr/>
        </p:nvSpPr>
        <p:spPr>
          <a:xfrm>
            <a:off x="1906350" y="1415400"/>
            <a:ext cx="53313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9:</a:t>
            </a:r>
            <a:endParaRPr sz="5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Softmax Classifier</a:t>
            </a:r>
            <a:endParaRPr sz="500">
              <a:solidFill>
                <a:schemeClr val="dk1"/>
              </a:solidFill>
            </a:endParaRPr>
          </a:p>
        </p:txBody>
      </p:sp>
      <p:sp>
        <p:nvSpPr>
          <p:cNvPr id="236" name="Google Shape;236;p57"/>
          <p:cNvSpPr txBox="1"/>
          <p:nvPr/>
        </p:nvSpPr>
        <p:spPr>
          <a:xfrm>
            <a:off x="0" y="4286750"/>
            <a:ext cx="4159500" cy="8739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lang="en" sz="16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hunkim+ml@gmail.com</a:t>
            </a:r>
            <a:r>
              <a:rPr lang="en" sz="16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 sz="2000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https://github.com/hunkim/PyTorchZeroToAll</a:t>
            </a:r>
            <a:r>
              <a:rPr lang="en" sz="130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8"/>
              </a:rPr>
              <a:t>http://bit.ly/PyTorchZeroAll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Videos: </a:t>
            </a:r>
            <a:r>
              <a:rPr lang="en" sz="1300" u="sng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  <a:hlinkClick r:id="rId9"/>
              </a:rPr>
              <a:t>http://bit.ly/PyTorchVideo</a:t>
            </a:r>
            <a:r>
              <a:rPr lang="en" sz="1300">
                <a:solidFill>
                  <a:srgbClr val="FFFF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solidFill>
                <a:srgbClr val="FFFF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05" name="Google Shape;70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84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7" name="Google Shape;707;p84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8" name="Google Shape;708;p84"/>
          <p:cNvSpPr txBox="1"/>
          <p:nvPr/>
        </p:nvSpPr>
        <p:spPr>
          <a:xfrm>
            <a:off x="3153119" y="2637829"/>
            <a:ext cx="5706000" cy="2325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b="1" i="1" lang="en" sz="11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b="1" lang="en" sz="11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b="1" i="0" lang="en" sz="11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b="1" i="0" lang="en" sz="11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b="1" sz="11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13" name="Google Shape;713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3363" y="166688"/>
            <a:ext cx="2519498" cy="1662708"/>
          </a:xfrm>
          <a:prstGeom prst="rect">
            <a:avLst/>
          </a:prstGeom>
          <a:noFill/>
          <a:ln>
            <a:noFill/>
          </a:ln>
        </p:spPr>
      </p:pic>
      <p:sp>
        <p:nvSpPr>
          <p:cNvPr id="714" name="Google Shape;714;p85"/>
          <p:cNvSpPr txBox="1"/>
          <p:nvPr/>
        </p:nvSpPr>
        <p:spPr>
          <a:xfrm>
            <a:off x="3153118" y="256580"/>
            <a:ext cx="5706000" cy="14871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download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 = torch.utils.data.DataLoader(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datasets.MNIST(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'../data'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train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transform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=transforms.Compose([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transforms.ToTensor(),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transforms.Normalize((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0.1307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,), (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0.3081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])),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batch_size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=batch_size,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shuffle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5" name="Google Shape;715;p85"/>
          <p:cNvSpPr txBox="1"/>
          <p:nvPr/>
        </p:nvSpPr>
        <p:spPr>
          <a:xfrm>
            <a:off x="3153119" y="2078236"/>
            <a:ext cx="12969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6" name="Google Shape;716;p85"/>
          <p:cNvSpPr txBox="1"/>
          <p:nvPr/>
        </p:nvSpPr>
        <p:spPr>
          <a:xfrm>
            <a:off x="4146575" y="2485525"/>
            <a:ext cx="4865100" cy="24777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8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8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8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torch.max(output.data</a:t>
            </a:r>
            <a:r>
              <a:rPr lang="en" sz="800">
                <a:latin typeface="Consolas"/>
                <a:ea typeface="Consolas"/>
                <a:cs typeface="Consolas"/>
                <a:sym typeface="Consolas"/>
              </a:rPr>
              <a:t>, 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8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8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test_loss, correct,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8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8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8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17" name="Google Shape;717;p85"/>
          <p:cNvSpPr txBox="1"/>
          <p:nvPr/>
        </p:nvSpPr>
        <p:spPr>
          <a:xfrm>
            <a:off x="43825" y="3182025"/>
            <a:ext cx="3916500" cy="1487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 = Variable(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torch.Tensor([[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</a:t>
            </a:r>
            <a:r>
              <a:rPr lang="en" sz="1000">
                <a:solidFill>
                  <a:srgbClr val="22222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returns both the max values and indices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Y_pred_val, Y_pred_idx = </a:t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             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rgbClr val="0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Y_pred_idx = </a:t>
            </a:r>
            <a:r>
              <a:rPr lang="en" sz="1000">
                <a:solidFill>
                  <a:srgbClr val="333333"/>
                </a:solidFill>
                <a:highlight>
                  <a:srgbClr val="F8F8F8"/>
                </a:highlight>
                <a:latin typeface="Consolas"/>
                <a:ea typeface="Consolas"/>
                <a:cs typeface="Consolas"/>
                <a:sym typeface="Consolas"/>
              </a:rPr>
              <a:t>torch.max(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Y_pred_scores.data,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)[1]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86"/>
          <p:cNvSpPr txBox="1"/>
          <p:nvPr/>
        </p:nvSpPr>
        <p:spPr>
          <a:xfrm>
            <a:off x="95910" y="75604"/>
            <a:ext cx="5292900" cy="49923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train(epoch):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model.train()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batch_idx, (data, target)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enumerate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optimizer.zero_grad()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 = </a:t>
            </a:r>
            <a:r>
              <a:rPr lang="en" sz="900"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loss.backward()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optimizer.step()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batch_idx %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'Train Epoch: {} [{}/{} ({:.0f}%)]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\t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Loss: {:.6f}'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.format(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epoch, batch_idx *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(data),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batch_idx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(train_loader), loss.data[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test():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model.eval()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correct =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endParaRPr b="1" i="0" sz="1200" u="none" cap="none" strike="noStrike">
              <a:solidFill>
                <a:srgbClr val="0432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32FF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data, target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test_loader: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data, target = Variable(data,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volatile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), Variable(target)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output = model(data)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sum up batch loss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test_loss += </a:t>
            </a:r>
            <a:r>
              <a:rPr lang="en" sz="9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criterion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(output, target,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size_average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).data[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# get the index of the max log-probability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08080"/>
              </a:buClr>
              <a:buFont typeface="Arial"/>
              <a:buNone/>
            </a:pPr>
            <a:r>
              <a:rPr i="1" lang="en" sz="900" u="none" cap="none" strike="noStrike">
                <a:solidFill>
                  <a:srgbClr val="80808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pred = output.data.max(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661E99"/>
                </a:solidFill>
                <a:latin typeface="Consolas"/>
                <a:ea typeface="Consolas"/>
                <a:cs typeface="Consolas"/>
                <a:sym typeface="Consolas"/>
              </a:rPr>
              <a:t>keepdim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)[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correct += pred.eq(target.data.view_as(pred)).cpu().sum()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test_loss /=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'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 set: Average loss: {:.4f}, Accuracy: {}/{} ({:.0f}%)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\n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’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format(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test_loss, correct,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b="1" i="0" lang="en" sz="900" u="none" cap="none" strike="noStrike">
                <a:solidFill>
                  <a:srgbClr val="008080"/>
                </a:solidFill>
                <a:latin typeface="Consolas"/>
                <a:ea typeface="Consolas"/>
                <a:cs typeface="Consolas"/>
                <a:sym typeface="Consolas"/>
              </a:rPr>
              <a:t>(test_loader.dataset),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100.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* correct /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len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(test_loader.dataset)))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t/>
            </a:r>
            <a:endParaRPr i="0" sz="9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1480"/>
              </a:buClr>
              <a:buFont typeface="Arial"/>
              <a:buNone/>
            </a:pP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i="0" lang="en" sz="900" u="none" cap="none" strike="noStrike">
                <a:solidFill>
                  <a:srgbClr val="011480"/>
                </a:solidFill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i="0" lang="en" sz="900" u="none" cap="none" strike="noStrike">
                <a:solidFill>
                  <a:srgbClr val="0432FF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):</a:t>
            </a:r>
            <a:endParaRPr b="1" i="0" sz="1200" u="none" cap="none" strike="noStrike">
              <a:solidFill>
                <a:srgbClr val="000000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train(epoch)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i="0" lang="en" sz="900" u="none" cap="none" strike="noStrike">
                <a:solidFill>
                  <a:srgbClr val="000000"/>
                </a:solidFill>
                <a:latin typeface="Consolas"/>
                <a:ea typeface="Consolas"/>
                <a:cs typeface="Consolas"/>
                <a:sym typeface="Consolas"/>
              </a:rPr>
              <a:t>    test()</a:t>
            </a:r>
            <a:endParaRPr sz="5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" id="723" name="Google Shape;7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19204" y="105072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724" name="Google Shape;724;p86"/>
          <p:cNvSpPr txBox="1"/>
          <p:nvPr>
            <p:ph type="title"/>
          </p:nvPr>
        </p:nvSpPr>
        <p:spPr>
          <a:xfrm>
            <a:off x="5813733" y="158651"/>
            <a:ext cx="4155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Accuracy?</a:t>
            </a:r>
            <a:endParaRPr/>
          </a:p>
        </p:txBody>
      </p:sp>
      <p:sp>
        <p:nvSpPr>
          <p:cNvPr id="725" name="Google Shape;725;p86"/>
          <p:cNvSpPr txBox="1"/>
          <p:nvPr/>
        </p:nvSpPr>
        <p:spPr>
          <a:xfrm>
            <a:off x="5477450" y="1355250"/>
            <a:ext cx="3575400" cy="3708600"/>
          </a:xfrm>
          <a:prstGeom prst="rect">
            <a:avLst/>
          </a:prstGeom>
          <a:noFill/>
          <a:ln cap="flat" cmpd="sng" w="12700">
            <a:solidFill>
              <a:srgbClr val="000000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[0/60000 (0%)]	Loss: 2.313209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[640/60000 (1%)]	Loss: 2.303560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[1280/60000 (2%)]	Loss: 2.296464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[1920/60000 (3%)]	Loss: 2.297758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[2560/60000 (4%)]	Loss: 2.308579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[3200/60000 (5%)]	Loss: 2.300100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[3840/60000 (6%)]	Loss: 2.300800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[4480/60000 (7%)]	Loss: 2.301295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1 [5120/60000 (9%)]	Loss: 2.295039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...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[51200/60000 (85%)]	Loss: 0.069267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[51840/60000 (86%)]	Loss: 0.044378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[52480/60000 (87%)]	Loss: 0.163481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[53120/60000 (88%)]	Loss: 0.243676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[53760/60000 (90%)]	Loss: 0.045024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[54400/60000 (91%)]	Loss: 0.064958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[55040/60000 (92%)]	Loss: 0.071447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[55680/60000 (93%)]	Loss: 0.043712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[56320/60000 (94%)]	Loss: 0.099484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[56960/60000 (95%)]	Loss: 0.159727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[57600/60000 (96%)]	Loss: 0.109291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[58240/60000 (97%)]	Loss: 0.116370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[58880/60000 (98%)]	Loss: 0.127303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Train Epoch: 9 [59520/60000 (99%)]	Loss: 0.030254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Test set: Average loss: -12.1596, Accuracy: 9697/10000 (</a:t>
            </a:r>
            <a:r>
              <a:rPr b="1" lang="en">
                <a:latin typeface="Helvetica Neue"/>
                <a:ea typeface="Helvetica Neue"/>
                <a:cs typeface="Helvetica Neue"/>
                <a:sym typeface="Helvetica Neue"/>
              </a:rPr>
              <a:t>97</a:t>
            </a:r>
            <a:r>
              <a:rPr b="1" lang="en" sz="900">
                <a:latin typeface="Helvetica Neue"/>
                <a:ea typeface="Helvetica Neue"/>
                <a:cs typeface="Helvetica Neue"/>
                <a:sym typeface="Helvetica Neue"/>
              </a:rPr>
              <a:t>%)</a:t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t/>
            </a:r>
            <a:endParaRPr b="1" sz="9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30" name="Google Shape;730;p87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1" name="Google Shape;731;p87"/>
          <p:cNvSpPr/>
          <p:nvPr/>
        </p:nvSpPr>
        <p:spPr>
          <a:xfrm>
            <a:off x="5530349" y="1767711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pic>
        <p:nvPicPr>
          <p:cNvPr descr="Image" id="732" name="Google Shape;732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1850" y="2117099"/>
            <a:ext cx="357425" cy="4601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3" name="Google Shape;733;p87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734" name="Google Shape;734;p87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5" name="Google Shape;735;p87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36" name="Google Shape;736;p87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Multiple label prediction?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i="1" lang="en" sz="3000"/>
              <a:t>Just use CrossEntropyLoss</a:t>
            </a:r>
            <a:r>
              <a:rPr lang="en"/>
              <a:t>!</a:t>
            </a:r>
            <a:endParaRPr/>
          </a:p>
        </p:txBody>
      </p:sp>
      <p:sp>
        <p:nvSpPr>
          <p:cNvPr id="737" name="Google Shape;737;p87"/>
          <p:cNvSpPr txBox="1"/>
          <p:nvPr/>
        </p:nvSpPr>
        <p:spPr>
          <a:xfrm>
            <a:off x="5324670" y="4292050"/>
            <a:ext cx="19152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cxnSp>
        <p:nvCxnSpPr>
          <p:cNvPr id="738" name="Google Shape;738;p87"/>
          <p:cNvCxnSpPr/>
          <p:nvPr/>
        </p:nvCxnSpPr>
        <p:spPr>
          <a:xfrm>
            <a:off x="1250756" y="2379785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739" name="Google Shape;739;p87"/>
          <p:cNvSpPr/>
          <p:nvPr/>
        </p:nvSpPr>
        <p:spPr>
          <a:xfrm>
            <a:off x="1546836" y="1800374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740" name="Google Shape;740;p87"/>
          <p:cNvSpPr/>
          <p:nvPr/>
        </p:nvSpPr>
        <p:spPr>
          <a:xfrm>
            <a:off x="2702360" y="1800374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741" name="Google Shape;741;p87"/>
          <p:cNvCxnSpPr/>
          <p:nvPr/>
        </p:nvCxnSpPr>
        <p:spPr>
          <a:xfrm>
            <a:off x="35852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742" name="Google Shape;742;p8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743" name="Google Shape;743;p87"/>
          <p:cNvSpPr txBox="1"/>
          <p:nvPr/>
        </p:nvSpPr>
        <p:spPr>
          <a:xfrm>
            <a:off x="4313573" y="2131053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744" name="Google Shape;744;p87"/>
          <p:cNvSpPr/>
          <p:nvPr/>
        </p:nvSpPr>
        <p:spPr>
          <a:xfrm>
            <a:off x="5367724" y="3380850"/>
            <a:ext cx="1692900" cy="800100"/>
          </a:xfrm>
          <a:prstGeom prst="roundRect">
            <a:avLst>
              <a:gd fmla="val 15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CrossEntropyLoss</a:t>
            </a:r>
            <a:endParaRPr sz="500"/>
          </a:p>
        </p:txBody>
      </p:sp>
      <p:pic>
        <p:nvPicPr>
          <p:cNvPr descr="Image" id="745" name="Google Shape;745;p8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88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9-2</a:t>
            </a:r>
            <a:endParaRPr/>
          </a:p>
        </p:txBody>
      </p:sp>
      <p:sp>
        <p:nvSpPr>
          <p:cNvPr id="751" name="Google Shape;751;p88"/>
          <p:cNvSpPr txBox="1"/>
          <p:nvPr>
            <p:ph idx="1" type="body"/>
          </p:nvPr>
        </p:nvSpPr>
        <p:spPr>
          <a:xfrm>
            <a:off x="495450" y="1595074"/>
            <a:ext cx="8081400" cy="2810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Build a </a:t>
            </a:r>
            <a:r>
              <a:rPr lang="en" sz="2400"/>
              <a:t>classifier</a:t>
            </a:r>
            <a:r>
              <a:rPr lang="en" sz="2400"/>
              <a:t> for Otto Group Product</a:t>
            </a:r>
            <a:endParaRPr sz="24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https://www.kaggle.com/c/otto-group-product-classification-challenge/data</a:t>
            </a:r>
            <a:r>
              <a:rPr lang="en" sz="1800"/>
              <a:t>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Use train.csv.zip (1.59 MB)</a:t>
            </a:r>
            <a:endParaRPr sz="18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Use DataLoader</a:t>
            </a:r>
            <a:endParaRPr sz="2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756" name="Google Shape;756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57" name="Google Shape;757;p8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58" name="Google Shape;758;p89"/>
          <p:cNvSpPr txBox="1"/>
          <p:nvPr/>
        </p:nvSpPr>
        <p:spPr>
          <a:xfrm>
            <a:off x="4459700" y="2022550"/>
            <a:ext cx="3741600" cy="10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10: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CNN</a:t>
            </a:r>
            <a:endParaRPr sz="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58"/>
          <p:cNvSpPr txBox="1"/>
          <p:nvPr>
            <p:ph type="title"/>
          </p:nvPr>
        </p:nvSpPr>
        <p:spPr>
          <a:xfrm>
            <a:off x="431625" y="2308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MNIST: 10 labels</a:t>
            </a:r>
            <a:endParaRPr/>
          </a:p>
        </p:txBody>
      </p:sp>
      <p:pic>
        <p:nvPicPr>
          <p:cNvPr descr="Image" id="242" name="Google Shape;242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63545" y="1695905"/>
            <a:ext cx="3854899" cy="2981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59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labels: 10 outputs</a:t>
            </a:r>
            <a:endParaRPr/>
          </a:p>
        </p:txBody>
      </p:sp>
      <p:cxnSp>
        <p:nvCxnSpPr>
          <p:cNvPr id="248" name="Google Shape;248;p59"/>
          <p:cNvCxnSpPr/>
          <p:nvPr/>
        </p:nvCxnSpPr>
        <p:spPr>
          <a:xfrm>
            <a:off x="1914369" y="2342782"/>
            <a:ext cx="2040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49" name="Google Shape;249;p59"/>
          <p:cNvSpPr/>
          <p:nvPr/>
        </p:nvSpPr>
        <p:spPr>
          <a:xfrm>
            <a:off x="2174070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50" name="Google Shape;250;p59"/>
          <p:cNvSpPr/>
          <p:nvPr/>
        </p:nvSpPr>
        <p:spPr>
          <a:xfrm>
            <a:off x="3180877" y="2012231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51" name="Google Shape;251;p59"/>
          <p:cNvCxnSpPr/>
          <p:nvPr/>
        </p:nvCxnSpPr>
        <p:spPr>
          <a:xfrm>
            <a:off x="3994545" y="2342782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52" name="Google Shape;252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54668" y="2254974"/>
            <a:ext cx="203917" cy="175618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59"/>
          <p:cNvSpPr/>
          <p:nvPr/>
        </p:nvSpPr>
        <p:spPr>
          <a:xfrm>
            <a:off x="4998945" y="2012231"/>
            <a:ext cx="1011000" cy="660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54" name="Google Shape;254;p59"/>
          <p:cNvCxnSpPr/>
          <p:nvPr/>
        </p:nvCxnSpPr>
        <p:spPr>
          <a:xfrm>
            <a:off x="6784205" y="2342783"/>
            <a:ext cx="4818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55" name="Google Shape;255;p59"/>
          <p:cNvSpPr txBox="1"/>
          <p:nvPr/>
        </p:nvSpPr>
        <p:spPr>
          <a:xfrm>
            <a:off x="4623420" y="2187235"/>
            <a:ext cx="2106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56" name="Google Shape;2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00020" y="2186619"/>
            <a:ext cx="240915" cy="31227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59"/>
          <p:cNvSpPr/>
          <p:nvPr/>
        </p:nvSpPr>
        <p:spPr>
          <a:xfrm>
            <a:off x="5975927" y="2012344"/>
            <a:ext cx="726600" cy="660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6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Gill Sans"/>
              <a:buNone/>
            </a:pPr>
            <a:r>
              <a:rPr lang="en">
                <a:solidFill>
                  <a:schemeClr val="dk1"/>
                </a:solidFill>
              </a:rPr>
              <a:t>10 labels: 10 outputs</a:t>
            </a:r>
            <a:endParaRPr/>
          </a:p>
        </p:txBody>
      </p:sp>
      <p:sp>
        <p:nvSpPr>
          <p:cNvPr id="263" name="Google Shape;263;p60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64" name="Google Shape;264;p60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65" name="Google Shape;265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60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67" name="Google Shape;267;p60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68" name="Google Shape;268;p60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69" name="Google Shape;269;p60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0" name="Google Shape;270;p60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71" name="Google Shape;271;p60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272" name="Google Shape;272;p60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73" name="Google Shape;273;p60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74" name="Google Shape;274;p60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275" name="Google Shape;275;p60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276" name="Google Shape;276;p60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77" name="Google Shape;277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60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6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284" name="Google Shape;284;p61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285" name="Google Shape;285;p61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286" name="Google Shape;286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61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288" name="Google Shape;288;p61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89" name="Google Shape;289;p61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290" name="Google Shape;290;p61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1" name="Google Shape;291;p61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292" name="Google Shape;292;p61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descr="Image" id="293" name="Google Shape;293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294" name="Google Shape;294;p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61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296" name="Google Shape;296;p6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61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298" name="Google Shape;298;p61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299" name="Google Shape;299;p61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00" name="Google Shape;300;p61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01" name="Google Shape;301;p61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02" name="Google Shape;302;p6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61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04" name="Google Shape;304;p6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6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10 outputs</a:t>
            </a:r>
            <a:endParaRPr/>
          </a:p>
        </p:txBody>
      </p:sp>
      <p:sp>
        <p:nvSpPr>
          <p:cNvPr id="310" name="Google Shape;310;p62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11" name="Google Shape;311;p62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12" name="Google Shape;31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62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14" name="Google Shape;314;p62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5" name="Google Shape;315;p62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16" name="Google Shape;316;p62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17" name="Google Shape;317;p62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18" name="Google Shape;318;p62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grpSp>
        <p:nvGrpSpPr>
          <p:cNvPr id="319" name="Google Shape;319;p62"/>
          <p:cNvGrpSpPr/>
          <p:nvPr/>
        </p:nvGrpSpPr>
        <p:grpSpPr>
          <a:xfrm>
            <a:off x="5457725" y="3189446"/>
            <a:ext cx="2575788" cy="1772782"/>
            <a:chOff x="507552" y="0"/>
            <a:chExt cx="6868769" cy="4727420"/>
          </a:xfrm>
        </p:grpSpPr>
        <p:pic>
          <p:nvPicPr>
            <p:cNvPr descr="Image" id="320" name="Google Shape;320;p6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507552" y="0"/>
              <a:ext cx="6471015" cy="317723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1" name="Google Shape;321;p62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5296719" y="3583752"/>
              <a:ext cx="2079602" cy="11436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Image" id="322" name="Google Shape;322;p62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3220329" y="2668998"/>
              <a:ext cx="1805196" cy="8274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23" name="Google Shape;323;p62"/>
            <p:cNvSpPr/>
            <p:nvPr/>
          </p:nvSpPr>
          <p:spPr>
            <a:xfrm>
              <a:off x="3054891" y="3112988"/>
              <a:ext cx="602700" cy="401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t/>
              </a:r>
              <a:endParaRPr b="0" i="0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pic>
          <p:nvPicPr>
            <p:cNvPr descr="Image" id="324" name="Google Shape;324;p62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3371321" y="3222276"/>
              <a:ext cx="269400" cy="183172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descr="Image" id="325" name="Google Shape;325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43000" y="3239727"/>
            <a:ext cx="2426631" cy="119146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326" name="Google Shape;326;p6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960291" y="4240601"/>
            <a:ext cx="676948" cy="310294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62"/>
          <p:cNvSpPr/>
          <p:nvPr/>
        </p:nvSpPr>
        <p:spPr>
          <a:xfrm>
            <a:off x="2898252" y="4407097"/>
            <a:ext cx="226013" cy="1506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28" name="Google Shape;328;p6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016913" y="4448080"/>
            <a:ext cx="101025" cy="68689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62"/>
          <p:cNvSpPr/>
          <p:nvPr/>
        </p:nvSpPr>
        <p:spPr>
          <a:xfrm>
            <a:off x="6610350" y="3543448"/>
            <a:ext cx="345600" cy="4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0" name="Google Shape;330;p62"/>
          <p:cNvSpPr txBox="1"/>
          <p:nvPr/>
        </p:nvSpPr>
        <p:spPr>
          <a:xfrm>
            <a:off x="6689075" y="3626198"/>
            <a:ext cx="188100" cy="33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sp>
        <p:nvSpPr>
          <p:cNvPr id="331" name="Google Shape;331;p62"/>
          <p:cNvSpPr/>
          <p:nvPr/>
        </p:nvSpPr>
        <p:spPr>
          <a:xfrm>
            <a:off x="7319963" y="3099621"/>
            <a:ext cx="10953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32" name="Google Shape;332;p6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435044" y="3552973"/>
            <a:ext cx="1447011" cy="357734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62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34" name="Google Shape;334;p62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35" name="Google Shape;335;p62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36" name="Google Shape;336;p62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37" name="Google Shape;337;p62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38" name="Google Shape;338;p6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62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pic>
        <p:nvPicPr>
          <p:cNvPr id="340" name="Google Shape;340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33700" y="4559500"/>
            <a:ext cx="2766124" cy="4545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6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210162" y="4627100"/>
            <a:ext cx="2766124" cy="45458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62"/>
          <p:cNvSpPr/>
          <p:nvPr/>
        </p:nvSpPr>
        <p:spPr>
          <a:xfrm>
            <a:off x="6500829" y="4166425"/>
            <a:ext cx="1446900" cy="1818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t/>
            </a:r>
            <a:endParaRPr b="0" i="0" sz="11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343" name="Google Shape;343;p62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6678709" y="4304325"/>
            <a:ext cx="1388741" cy="307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6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639850" y="4201975"/>
            <a:ext cx="1277025" cy="5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</a:pPr>
            <a:r>
              <a:rPr b="0" i="0" lang="en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rPr>
              <a:t>Probability</a:t>
            </a:r>
            <a:endParaRPr/>
          </a:p>
        </p:txBody>
      </p:sp>
      <p:sp>
        <p:nvSpPr>
          <p:cNvPr id="350" name="Google Shape;350;p63"/>
          <p:cNvSpPr/>
          <p:nvPr/>
        </p:nvSpPr>
        <p:spPr>
          <a:xfrm>
            <a:off x="5010012" y="1494657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351" name="Google Shape;351;p63"/>
          <p:cNvCxnSpPr/>
          <p:nvPr/>
        </p:nvCxnSpPr>
        <p:spPr>
          <a:xfrm>
            <a:off x="6887341" y="1650206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52" name="Google Shape;352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61487" y="1838435"/>
            <a:ext cx="274662" cy="547375"/>
          </a:xfrm>
          <a:prstGeom prst="rect">
            <a:avLst/>
          </a:prstGeom>
          <a:noFill/>
          <a:ln>
            <a:noFill/>
          </a:ln>
        </p:spPr>
      </p:pic>
      <p:sp>
        <p:nvSpPr>
          <p:cNvPr id="353" name="Google Shape;353;p63"/>
          <p:cNvSpPr txBox="1"/>
          <p:nvPr/>
        </p:nvSpPr>
        <p:spPr>
          <a:xfrm>
            <a:off x="7429171" y="1527996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354" name="Google Shape;354;p63"/>
          <p:cNvCxnSpPr/>
          <p:nvPr/>
        </p:nvCxnSpPr>
        <p:spPr>
          <a:xfrm>
            <a:off x="6906391" y="1869281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5" name="Google Shape;355;p63"/>
          <p:cNvSpPr txBox="1"/>
          <p:nvPr/>
        </p:nvSpPr>
        <p:spPr>
          <a:xfrm>
            <a:off x="7448221" y="1747071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356" name="Google Shape;356;p63"/>
          <p:cNvCxnSpPr/>
          <p:nvPr/>
        </p:nvCxnSpPr>
        <p:spPr>
          <a:xfrm>
            <a:off x="6915916" y="2540793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57" name="Google Shape;357;p63"/>
          <p:cNvSpPr txBox="1"/>
          <p:nvPr/>
        </p:nvSpPr>
        <p:spPr>
          <a:xfrm>
            <a:off x="7457746" y="2418583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P(y=9)</a:t>
            </a:r>
            <a:endParaRPr sz="500"/>
          </a:p>
        </p:txBody>
      </p:sp>
      <p:sp>
        <p:nvSpPr>
          <p:cNvPr id="358" name="Google Shape;358;p63"/>
          <p:cNvSpPr txBox="1"/>
          <p:nvPr/>
        </p:nvSpPr>
        <p:spPr>
          <a:xfrm>
            <a:off x="7041908" y="1975671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359" name="Google Shape;359;p63"/>
          <p:cNvSpPr/>
          <p:nvPr/>
        </p:nvSpPr>
        <p:spPr>
          <a:xfrm>
            <a:off x="6173242" y="1494657"/>
            <a:ext cx="9546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  <a:endParaRPr sz="500"/>
          </a:p>
        </p:txBody>
      </p:sp>
      <p:cxnSp>
        <p:nvCxnSpPr>
          <p:cNvPr id="360" name="Google Shape;360;p63"/>
          <p:cNvCxnSpPr/>
          <p:nvPr/>
        </p:nvCxnSpPr>
        <p:spPr>
          <a:xfrm>
            <a:off x="1450781" y="2112168"/>
            <a:ext cx="232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361" name="Google Shape;361;p63"/>
          <p:cNvSpPr/>
          <p:nvPr/>
        </p:nvSpPr>
        <p:spPr>
          <a:xfrm>
            <a:off x="1746861" y="1532758"/>
            <a:ext cx="1152600" cy="1158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362" name="Google Shape;362;p63"/>
          <p:cNvSpPr/>
          <p:nvPr/>
        </p:nvSpPr>
        <p:spPr>
          <a:xfrm>
            <a:off x="2902385" y="1532757"/>
            <a:ext cx="724200" cy="1158900"/>
          </a:xfrm>
          <a:prstGeom prst="rect">
            <a:avLst/>
          </a:prstGeom>
          <a:solidFill>
            <a:srgbClr val="F3B802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Activation</a:t>
            </a:r>
            <a:endParaRPr sz="500"/>
          </a:p>
        </p:txBody>
      </p:sp>
      <p:cxnSp>
        <p:nvCxnSpPr>
          <p:cNvPr id="363" name="Google Shape;363;p63"/>
          <p:cNvCxnSpPr/>
          <p:nvPr/>
        </p:nvCxnSpPr>
        <p:spPr>
          <a:xfrm>
            <a:off x="3785301" y="2116931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364" name="Google Shape;364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29759" y="1958252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3"/>
          <p:cNvSpPr txBox="1"/>
          <p:nvPr/>
        </p:nvSpPr>
        <p:spPr>
          <a:xfrm>
            <a:off x="4513598" y="186343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6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